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69" r:id="rId2"/>
    <p:sldId id="271" r:id="rId3"/>
    <p:sldId id="279" r:id="rId4"/>
    <p:sldId id="272" r:id="rId5"/>
    <p:sldId id="290" r:id="rId6"/>
    <p:sldId id="273" r:id="rId7"/>
    <p:sldId id="291" r:id="rId8"/>
    <p:sldId id="277" r:id="rId9"/>
    <p:sldId id="283" r:id="rId10"/>
    <p:sldId id="292" r:id="rId11"/>
    <p:sldId id="281" r:id="rId12"/>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4" autoAdjust="0"/>
    <p:restoredTop sz="94660"/>
  </p:normalViewPr>
  <p:slideViewPr>
    <p:cSldViewPr>
      <p:cViewPr varScale="1">
        <p:scale>
          <a:sx n="66" d="100"/>
          <a:sy n="66" d="100"/>
        </p:scale>
        <p:origin x="1500" y="3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2-08-29T12:45:10.477"/>
    </inkml:context>
    <inkml:brush xml:id="br0">
      <inkml:brushProperty name="width" value="0.05292" units="cm"/>
      <inkml:brushProperty name="height" value="0.05292" units="cm"/>
      <inkml:brushProperty name="color" value="#FF0000"/>
    </inkml:brush>
  </inkml:definitions>
  <inkml:trace contextRef="#ctx0" brushRef="#br0">4549 10731 93 0,'0'0'170'15,"0"0"-72"-15,0 0-49 16,0 0-35-16,0 0-14 0,0 0-7 15,47 0 6-15,-20 0 1 16,5 0-1-16,1 0 0 16,3 5 1-1,0-1-1-15,5 4 0 0,21 6 1 16,-8 0-15-16,-10-2-100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4095"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11.375" units="1/deg"/>
          <inkml:channelProperty channel="T" name="resolution" value="1" units="1/dev"/>
        </inkml:channelProperties>
      </inkml:inkSource>
      <inkml:timestamp xml:id="ts0" timeString="2022-08-29T12:52:40.562"/>
    </inkml:context>
    <inkml:brush xml:id="br0">
      <inkml:brushProperty name="width" value="0.05292" units="cm"/>
      <inkml:brushProperty name="height" value="0.05292" units="cm"/>
      <inkml:brushProperty name="color" value="#FF0000"/>
    </inkml:brush>
  </inkml:definitions>
  <inkml:trace contextRef="#ctx0" brushRef="#br0">18051 5743 65 0,'0'0'55'0,"0"0"-41"16,0 0-14-16,0 106-24 16,0-70-86-16</inkml:trace>
  <inkml:trace contextRef="#ctx0" brushRef="#br0" timeOffset="3295.02">5591 6864 150 0,'0'0'104'0,"0"0"-59"16,0 0-24-16,0 0-21 15,0 0-11-15,-163 46-23 16,136-38-18-16,-2 0 22 16,3 2 19-16,-5 0 11 15,5 0 1-15,1 0 8 16,5 0-2-16,-9 2-7 0,8-2-36 16,-1-4-101-16</inkml:trace>
  <inkml:trace contextRef="#ctx0" brushRef="#br0" timeOffset="9993.03">7094 7591 199 0,'0'0'136'0,"0"0"-76"15,0 0 8-15,0 0-13 16,0 0-38-16,0 0-5 16,0 0-6-16,51 15 7 0,-51-15 21 15,0 0 24 1,0 0 30-16,0 0-1 0,0 0-1 16,0 0-19-16,0 0-21 15,0 0-7-15,0 0-4 16,0 0-12-16,0 0 3 15,0-4-9-15,0-1-6 16,0 1-1-16,0 2-10 16,0 1 0-16,0 1 0 15,0-2 1-15,0 0 6 16,0-2-6-16,-2-3-1 16,-5 2 19-16,1-6-1 15,3 4-4-15,-2 1 6 16,-2-2-1-16,4 3-6 15,0 4-1-15,3-2-6 0,0 2-5 16,0 1 1-16,0-3 1 16,0 3-3-16,0-1-1 15,0 1 1-15,0 0-1 16,0 0 1-16,0 0 0 16,0 0-3-16,0 0 3 15,0 0 0-15,0 0-8 16,0 0-2-16,0 0-48 15,0 0-65-15,0 0-40 16,0 4-35-16,0 3-30 16,0-3-3-16</inkml:trace>
  <inkml:trace contextRef="#ctx0" brushRef="#br0" timeOffset="15812.01">6004 9268 170 0,'0'0'96'0,"0"0"-96"0,0 0-186 0</inkml:trace>
  <inkml:trace contextRef="#ctx0" brushRef="#br0" timeOffset="137935.6">15075 5700 5 0,'0'0'46'15,"0"0"-10"-15,0 0-36 0</inkml:trace>
</inkml:ink>
</file>

<file path=ppt/media/image1.jpeg>
</file>

<file path=ppt/media/image10.png>
</file>

<file path=ppt/media/image11.jpg>
</file>

<file path=ppt/media/image2.jpeg>
</file>

<file path=ppt/media/image4.jpg>
</file>

<file path=ppt/media/image4.pn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575" cy="5127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21138" y="0"/>
            <a:ext cx="3076575" cy="512763"/>
          </a:xfrm>
          <a:prstGeom prst="rect">
            <a:avLst/>
          </a:prstGeom>
        </p:spPr>
        <p:txBody>
          <a:bodyPr vert="horz" lIns="91440" tIns="45720" rIns="91440" bIns="45720" rtlCol="0"/>
          <a:lstStyle>
            <a:lvl1pPr algn="r">
              <a:defRPr sz="1200"/>
            </a:lvl1pPr>
          </a:lstStyle>
          <a:p>
            <a:fld id="{C204A73E-D403-4C63-BF38-835FD8C24492}" type="datetimeFigureOut">
              <a:rPr lang="en-US" smtClean="0"/>
              <a:t>8/31/2023</a:t>
            </a:fld>
            <a:endParaRPr lang="en-US"/>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9613" y="4926013"/>
            <a:ext cx="5680075" cy="40290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1850"/>
            <a:ext cx="3076575" cy="51276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21138" y="9721850"/>
            <a:ext cx="3076575" cy="512763"/>
          </a:xfrm>
          <a:prstGeom prst="rect">
            <a:avLst/>
          </a:prstGeom>
        </p:spPr>
        <p:txBody>
          <a:bodyPr vert="horz" lIns="91440" tIns="45720" rIns="91440" bIns="45720" rtlCol="0" anchor="b"/>
          <a:lstStyle>
            <a:lvl1pPr algn="r">
              <a:defRPr sz="1200"/>
            </a:lvl1pPr>
          </a:lstStyle>
          <a:p>
            <a:fld id="{64EB76D7-33A0-4F38-94A5-78AFBE39252B}" type="slidenum">
              <a:rPr lang="en-US" smtClean="0"/>
              <a:t>‹#›</a:t>
            </a:fld>
            <a:endParaRPr lang="en-US"/>
          </a:p>
        </p:txBody>
      </p:sp>
    </p:spTree>
    <p:extLst>
      <p:ext uri="{BB962C8B-B14F-4D97-AF65-F5344CB8AC3E}">
        <p14:creationId xmlns:p14="http://schemas.microsoft.com/office/powerpoint/2010/main" val="2819054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2916565-DB02-4946-ADB2-35E8D167E4B5}" type="datetimeFigureOut">
              <a:rPr lang="en-US" smtClean="0"/>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2229298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916565-DB02-4946-ADB2-35E8D167E4B5}" type="datetimeFigureOut">
              <a:rPr lang="en-US" smtClean="0"/>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868343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916565-DB02-4946-ADB2-35E8D167E4B5}" type="datetimeFigureOut">
              <a:rPr lang="en-US" smtClean="0"/>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661816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4304"/>
            <a:ext cx="12192000" cy="671496"/>
          </a:xfr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304800" y="898510"/>
            <a:ext cx="11582400" cy="50675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2916565-DB02-4946-ADB2-35E8D167E4B5}" type="datetimeFigureOut">
              <a:rPr lang="en-US" smtClean="0"/>
              <a:t>8/31/2023</a:t>
            </a:fld>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
        <p:nvSpPr>
          <p:cNvPr id="7" name="TextBox 6"/>
          <p:cNvSpPr txBox="1"/>
          <p:nvPr userDrawn="1"/>
        </p:nvSpPr>
        <p:spPr>
          <a:xfrm>
            <a:off x="0" y="6569060"/>
            <a:ext cx="12192000" cy="307777"/>
          </a:xfrm>
          <a:prstGeom prst="rect">
            <a:avLst/>
          </a:prstGeom>
          <a:solidFill>
            <a:srgbClr val="FFC000"/>
          </a:solidFill>
        </p:spPr>
        <p:txBody>
          <a:bodyPr wrap="square" rtlCol="0">
            <a:spAutoFit/>
          </a:bodyPr>
          <a:lstStyle/>
          <a:p>
            <a:pPr algn="ctr"/>
            <a:r>
              <a:rPr lang="en-US" sz="1400" b="1"/>
              <a:t>Metodologi Penelitian Semester Ganjil </a:t>
            </a:r>
            <a:r>
              <a:rPr lang="id-ID" sz="1400" b="1"/>
              <a:t>202</a:t>
            </a:r>
            <a:r>
              <a:rPr lang="en-US" sz="1400" b="1"/>
              <a:t>3-2024</a:t>
            </a:r>
            <a:endParaRPr lang="en-US" sz="1400" b="1" baseline="0"/>
          </a:p>
        </p:txBody>
      </p:sp>
      <p:grpSp>
        <p:nvGrpSpPr>
          <p:cNvPr id="8" name="Group 11"/>
          <p:cNvGrpSpPr>
            <a:grpSpLocks/>
          </p:cNvGrpSpPr>
          <p:nvPr userDrawn="1"/>
        </p:nvGrpSpPr>
        <p:grpSpPr bwMode="auto">
          <a:xfrm>
            <a:off x="-101599" y="5715000"/>
            <a:ext cx="1409993" cy="1205181"/>
            <a:chOff x="0" y="0"/>
            <a:chExt cx="35687" cy="30873"/>
          </a:xfrm>
        </p:grpSpPr>
        <p:sp>
          <p:nvSpPr>
            <p:cNvPr id="9" name="Regular Pentagon 10"/>
            <p:cNvSpPr>
              <a:spLocks noChangeArrowheads="1"/>
            </p:cNvSpPr>
            <p:nvPr/>
          </p:nvSpPr>
          <p:spPr bwMode="auto">
            <a:xfrm>
              <a:off x="5209" y="3189"/>
              <a:ext cx="24987" cy="24561"/>
            </a:xfrm>
            <a:prstGeom prst="pentagon">
              <a:avLst/>
            </a:prstGeom>
            <a:solidFill>
              <a:srgbClr val="FFFFFF"/>
            </a:solidFill>
            <a:ln>
              <a:noFill/>
            </a:ln>
            <a:extLs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endParaRPr lang="en-US" sz="1800"/>
            </a:p>
          </p:txBody>
        </p:sp>
        <p:pic>
          <p:nvPicPr>
            <p:cNvPr id="10" name="Picture 9"/>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0"/>
              <a:ext cx="35687" cy="3087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826995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916565-DB02-4946-ADB2-35E8D167E4B5}" type="datetimeFigureOut">
              <a:rPr lang="en-US" smtClean="0"/>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3367859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2916565-DB02-4946-ADB2-35E8D167E4B5}" type="datetimeFigureOut">
              <a:rPr lang="en-US" smtClean="0"/>
              <a:t>8/31/2023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85873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2916565-DB02-4946-ADB2-35E8D167E4B5}" type="datetimeFigureOut">
              <a:rPr lang="en-US" smtClean="0"/>
              <a:t>8/31/2023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516244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2916565-DB02-4946-ADB2-35E8D167E4B5}" type="datetimeFigureOut">
              <a:rPr lang="en-US" smtClean="0"/>
              <a:t>8/31/2023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3780140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916565-DB02-4946-ADB2-35E8D167E4B5}" type="datetimeFigureOut">
              <a:rPr lang="en-US" smtClean="0"/>
              <a:t>8/31/2023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3312601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2916565-DB02-4946-ADB2-35E8D167E4B5}" type="datetimeFigureOut">
              <a:rPr lang="en-US" smtClean="0"/>
              <a:t>8/31/2023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4000401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2916565-DB02-4946-ADB2-35E8D167E4B5}" type="datetimeFigureOut">
              <a:rPr lang="en-US" smtClean="0"/>
              <a:t>8/31/2023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557032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916565-DB02-4946-ADB2-35E8D167E4B5}" type="datetimeFigureOut">
              <a:rPr lang="en-US" smtClean="0"/>
              <a:t>8/31/2023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3594A5-FF63-4702-A406-105A5610DC34}" type="slidenum">
              <a:rPr lang="en-US" smtClean="0"/>
              <a:t>‹#›</a:t>
            </a:fld>
            <a:endParaRPr lang="en-US"/>
          </a:p>
        </p:txBody>
      </p:sp>
    </p:spTree>
    <p:extLst>
      <p:ext uri="{BB962C8B-B14F-4D97-AF65-F5344CB8AC3E}">
        <p14:creationId xmlns:p14="http://schemas.microsoft.com/office/powerpoint/2010/main" val="4183547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file:///F:\video\hybrid%20intelligence%20videos\How%20Many%20Marbles%20are%20in%20the%20Jar_shortened.mp4"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4.png"/><Relationship Id="rId2" Type="http://schemas.openxmlformats.org/officeDocument/2006/relationships/hyperlink" Target="http://regular.live.unpad.ac.id/" TargetMode="External"/><Relationship Id="rId1" Type="http://schemas.openxmlformats.org/officeDocument/2006/relationships/slideLayout" Target="../slideLayouts/slideLayout2.xml"/><Relationship Id="rId4" Type="http://schemas.openxmlformats.org/officeDocument/2006/relationships/customXml" Target="../ink/ink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3124" y="609600"/>
            <a:ext cx="9144002" cy="3505200"/>
          </a:xfrm>
        </p:spPr>
        <p:txBody>
          <a:bodyPr>
            <a:normAutofit fontScale="90000"/>
          </a:bodyPr>
          <a:lstStyle/>
          <a:p>
            <a:br>
              <a:rPr lang="en-US" sz="4000"/>
            </a:br>
            <a:r>
              <a:rPr lang="en-US" sz="4000"/>
              <a:t>METODOLOGI PENELITIAN</a:t>
            </a:r>
            <a:br>
              <a:rPr lang="en-US" sz="4000"/>
            </a:br>
            <a:r>
              <a:rPr lang="en-US" sz="4000"/>
              <a:t>Semester Ganjil </a:t>
            </a:r>
            <a:r>
              <a:rPr lang="id-ID" sz="4000"/>
              <a:t>202</a:t>
            </a:r>
            <a:r>
              <a:rPr lang="en-US" sz="4000"/>
              <a:t>3-2024</a:t>
            </a:r>
            <a:br>
              <a:rPr lang="en-US" sz="3600"/>
            </a:br>
            <a:br>
              <a:rPr lang="en-US" sz="3600"/>
            </a:br>
            <a:r>
              <a:rPr lang="en-US"/>
              <a:t>MP00: Pengantar</a:t>
            </a:r>
            <a:br>
              <a:rPr lang="en-US" sz="3600"/>
            </a:br>
            <a:br>
              <a:rPr lang="en-US" sz="3600"/>
            </a:br>
            <a:endParaRPr lang="en-US"/>
          </a:p>
        </p:txBody>
      </p:sp>
      <p:sp>
        <p:nvSpPr>
          <p:cNvPr id="3" name="Subtitle 2"/>
          <p:cNvSpPr>
            <a:spLocks noGrp="1"/>
          </p:cNvSpPr>
          <p:nvPr>
            <p:ph type="subTitle" idx="1"/>
          </p:nvPr>
        </p:nvSpPr>
        <p:spPr>
          <a:xfrm>
            <a:off x="2348408" y="5334000"/>
            <a:ext cx="7772400" cy="990600"/>
          </a:xfrm>
        </p:spPr>
        <p:txBody>
          <a:bodyPr>
            <a:normAutofit/>
          </a:bodyPr>
          <a:lstStyle/>
          <a:p>
            <a:pPr>
              <a:spcBef>
                <a:spcPts val="0"/>
              </a:spcBef>
            </a:pPr>
            <a:r>
              <a:rPr lang="en-US" sz="2800" b="1">
                <a:solidFill>
                  <a:schemeClr val="tx1"/>
                </a:solidFill>
              </a:rPr>
              <a:t>Program Studi S-1 Teknik Informatika</a:t>
            </a:r>
          </a:p>
          <a:p>
            <a:pPr>
              <a:spcBef>
                <a:spcPts val="0"/>
              </a:spcBef>
            </a:pPr>
            <a:r>
              <a:rPr lang="en-US" sz="2800" b="1">
                <a:solidFill>
                  <a:schemeClr val="tx1"/>
                </a:solidFill>
              </a:rPr>
              <a:t>FMIPA Universitas Padjadjaran</a:t>
            </a:r>
          </a:p>
        </p:txBody>
      </p:sp>
      <p:grpSp>
        <p:nvGrpSpPr>
          <p:cNvPr id="4" name="Group 11"/>
          <p:cNvGrpSpPr>
            <a:grpSpLocks/>
          </p:cNvGrpSpPr>
          <p:nvPr/>
        </p:nvGrpSpPr>
        <p:grpSpPr bwMode="auto">
          <a:xfrm>
            <a:off x="5403634" y="3657600"/>
            <a:ext cx="1661949" cy="1388042"/>
            <a:chOff x="0" y="0"/>
            <a:chExt cx="35687" cy="30873"/>
          </a:xfrm>
        </p:grpSpPr>
        <p:sp>
          <p:nvSpPr>
            <p:cNvPr id="5" name="Regular Pentagon 10"/>
            <p:cNvSpPr>
              <a:spLocks noChangeArrowheads="1"/>
            </p:cNvSpPr>
            <p:nvPr/>
          </p:nvSpPr>
          <p:spPr bwMode="auto">
            <a:xfrm>
              <a:off x="5209" y="3189"/>
              <a:ext cx="24987" cy="24561"/>
            </a:xfrm>
            <a:prstGeom prst="pentagon">
              <a:avLst/>
            </a:prstGeom>
            <a:solidFill>
              <a:srgbClr val="FFFFFF"/>
            </a:solidFill>
            <a:ln>
              <a:noFill/>
            </a:ln>
            <a:extLs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endParaRPr lang="en-US">
                <a:solidFill>
                  <a:prstClr val="black"/>
                </a:solidFill>
                <a:latin typeface="Calibri"/>
              </a:endParaRPr>
            </a:p>
          </p:txBody>
        </p:sp>
        <p:pic>
          <p:nvPicPr>
            <p:cNvPr id="6" name="Picture 9"/>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0"/>
              <a:ext cx="35687" cy="30873"/>
            </a:xfrm>
            <a:prstGeom prst="rect">
              <a:avLst/>
            </a:prstGeom>
            <a:noFill/>
            <a:extLst>
              <a:ext uri="{909E8E84-426E-40DD-AFC4-6F175D3DCCD1}">
                <a14:hiddenFill xmlns:a14="http://schemas.microsoft.com/office/drawing/2010/main">
                  <a:solidFill>
                    <a:srgbClr val="FFFFFF"/>
                  </a:solidFill>
                </a14:hiddenFill>
              </a:ext>
            </a:extLst>
          </p:spPr>
        </p:pic>
      </p:grpSp>
      <p:sp>
        <p:nvSpPr>
          <p:cNvPr id="7" name="TextBox 6"/>
          <p:cNvSpPr txBox="1"/>
          <p:nvPr/>
        </p:nvSpPr>
        <p:spPr>
          <a:xfrm>
            <a:off x="12192002" y="3124200"/>
            <a:ext cx="184731" cy="369332"/>
          </a:xfrm>
          <a:prstGeom prst="rect">
            <a:avLst/>
          </a:prstGeom>
          <a:noFill/>
        </p:spPr>
        <p:txBody>
          <a:bodyPr wrap="none" rtlCol="0">
            <a:spAutoFit/>
          </a:bodyPr>
          <a:lstStyle/>
          <a:p>
            <a:endParaRPr lang="en-US">
              <a:solidFill>
                <a:prstClr val="black"/>
              </a:solidFill>
              <a:latin typeface="Calibri"/>
            </a:endParaRPr>
          </a:p>
        </p:txBody>
      </p:sp>
    </p:spTree>
    <p:extLst>
      <p:ext uri="{BB962C8B-B14F-4D97-AF65-F5344CB8AC3E}">
        <p14:creationId xmlns:p14="http://schemas.microsoft.com/office/powerpoint/2010/main" val="327011458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D9912-DB0E-6E06-1FEF-965750E38ABF}"/>
              </a:ext>
            </a:extLst>
          </p:cNvPr>
          <p:cNvSpPr>
            <a:spLocks noGrp="1"/>
          </p:cNvSpPr>
          <p:nvPr>
            <p:ph type="title"/>
          </p:nvPr>
        </p:nvSpPr>
        <p:spPr/>
        <p:txBody>
          <a:bodyPr>
            <a:normAutofit fontScale="90000"/>
          </a:bodyPr>
          <a:lstStyle/>
          <a:p>
            <a:r>
              <a:rPr lang="en-US"/>
              <a:t>Latihan Konsentrasi</a:t>
            </a:r>
            <a:endParaRPr lang="id-ID"/>
          </a:p>
        </p:txBody>
      </p:sp>
      <p:pic>
        <p:nvPicPr>
          <p:cNvPr id="4" name="Dont judge book from the cover">
            <a:hlinkClick r:id="" action="ppaction://media"/>
            <a:extLst>
              <a:ext uri="{FF2B5EF4-FFF2-40B4-BE49-F238E27FC236}">
                <a16:creationId xmlns:a16="http://schemas.microsoft.com/office/drawing/2014/main" id="{EB4B1B2D-ABA1-D743-2179-CC6E6A2069B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90676" y="898525"/>
            <a:ext cx="9917874" cy="5578476"/>
          </a:xfrm>
        </p:spPr>
      </p:pic>
    </p:spTree>
    <p:extLst>
      <p:ext uri="{BB962C8B-B14F-4D97-AF65-F5344CB8AC3E}">
        <p14:creationId xmlns:p14="http://schemas.microsoft.com/office/powerpoint/2010/main" val="3287287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63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Tugas 1</a:t>
            </a:r>
          </a:p>
        </p:txBody>
      </p:sp>
      <p:pic>
        <p:nvPicPr>
          <p:cNvPr id="6" name="Content Placeholder 5" descr="A glass bowl filled with candy&#10;&#10;Description automatically generated with low confidence">
            <a:hlinkClick r:id="rId2" action="ppaction://hlinkfile"/>
            <a:extLst>
              <a:ext uri="{FF2B5EF4-FFF2-40B4-BE49-F238E27FC236}">
                <a16:creationId xmlns:a16="http://schemas.microsoft.com/office/drawing/2014/main" id="{6C44D17A-1A0F-4CB6-BB6A-73A686F9D6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30390" y="898525"/>
            <a:ext cx="3531219" cy="5067300"/>
          </a:xfrm>
        </p:spPr>
      </p:pic>
      <p:sp>
        <p:nvSpPr>
          <p:cNvPr id="7" name="Title 1">
            <a:extLst>
              <a:ext uri="{FF2B5EF4-FFF2-40B4-BE49-F238E27FC236}">
                <a16:creationId xmlns:a16="http://schemas.microsoft.com/office/drawing/2014/main" id="{002849FA-C809-4E87-99E2-8FF5722CB612}"/>
              </a:ext>
            </a:extLst>
          </p:cNvPr>
          <p:cNvSpPr txBox="1">
            <a:spLocks/>
          </p:cNvSpPr>
          <p:nvPr/>
        </p:nvSpPr>
        <p:spPr>
          <a:xfrm>
            <a:off x="8001000" y="1676400"/>
            <a:ext cx="3429000" cy="1447800"/>
          </a:xfrm>
          <a:prstGeom prst="rect">
            <a:avLst/>
          </a:prstGeom>
        </p:spPr>
        <p:txBody>
          <a:bodyPr vert="horz" lIns="91440" tIns="45720" rIns="91440" bIns="45720" rtlCol="0" anchor="ctr">
            <a:normAutofit fontScale="60000" lnSpcReduction="20000"/>
          </a:bodyPr>
          <a:lstStyle>
            <a:lvl1pPr algn="ctr" defTabSz="914400" rtl="0" eaLnBrk="1" latinLnBrk="0" hangingPunct="1">
              <a:spcBef>
                <a:spcPct val="0"/>
              </a:spcBef>
              <a:buNone/>
              <a:defRPr sz="4400" b="1" kern="1200">
                <a:solidFill>
                  <a:schemeClr val="tx1"/>
                </a:solidFill>
                <a:latin typeface="+mj-lt"/>
                <a:ea typeface="+mj-ea"/>
                <a:cs typeface="+mj-cs"/>
              </a:defRPr>
            </a:lvl1pPr>
          </a:lstStyle>
          <a:p>
            <a:r>
              <a:rPr lang="en-US" sz="5300"/>
              <a:t>Pertanyaan:</a:t>
            </a:r>
          </a:p>
          <a:p>
            <a:r>
              <a:rPr lang="id-ID"/>
              <a:t>Ada berapa banyak kelereng dalam botol?</a:t>
            </a:r>
            <a:endParaRPr lang="en-US"/>
          </a:p>
        </p:txBody>
      </p:sp>
      <p:sp>
        <p:nvSpPr>
          <p:cNvPr id="3" name="Title 1">
            <a:extLst>
              <a:ext uri="{FF2B5EF4-FFF2-40B4-BE49-F238E27FC236}">
                <a16:creationId xmlns:a16="http://schemas.microsoft.com/office/drawing/2014/main" id="{EF88331E-6A0C-88D4-1CDA-BFBE44874699}"/>
              </a:ext>
            </a:extLst>
          </p:cNvPr>
          <p:cNvSpPr txBox="1">
            <a:spLocks/>
          </p:cNvSpPr>
          <p:nvPr/>
        </p:nvSpPr>
        <p:spPr>
          <a:xfrm>
            <a:off x="381000" y="1654629"/>
            <a:ext cx="3810000" cy="2719299"/>
          </a:xfrm>
          <a:prstGeom prst="rect">
            <a:avLst/>
          </a:prstGeom>
        </p:spPr>
        <p:txBody>
          <a:bodyPr vert="horz" lIns="91440" tIns="45720" rIns="91440" bIns="45720" rtlCol="0" anchor="ctr">
            <a:normAutofit fontScale="52500" lnSpcReduction="20000"/>
          </a:bodyPr>
          <a:lstStyle>
            <a:lvl1pPr algn="ctr" defTabSz="914400" rtl="0" eaLnBrk="1" latinLnBrk="0" hangingPunct="1">
              <a:spcBef>
                <a:spcPct val="0"/>
              </a:spcBef>
              <a:buNone/>
              <a:defRPr sz="4400" b="1" kern="1200">
                <a:solidFill>
                  <a:schemeClr val="tx1"/>
                </a:solidFill>
                <a:latin typeface="+mj-lt"/>
                <a:ea typeface="+mj-ea"/>
                <a:cs typeface="+mj-cs"/>
              </a:defRPr>
            </a:lvl1pPr>
          </a:lstStyle>
          <a:p>
            <a:r>
              <a:rPr lang="en-US" sz="6100"/>
              <a:t>Petunjuk:</a:t>
            </a:r>
          </a:p>
          <a:p>
            <a:pPr marL="261938" indent="-261938" algn="l">
              <a:buFont typeface="Arial" panose="020B0604020202020204" pitchFamily="34" charset="0"/>
              <a:buChar char="•"/>
            </a:pPr>
            <a:r>
              <a:rPr lang="en-US"/>
              <a:t>Tuliskan jawaban anda secara deskriptif dalam satu halaman saja. </a:t>
            </a:r>
          </a:p>
          <a:p>
            <a:pPr marL="261938" indent="-261938" algn="l">
              <a:buFont typeface="Arial" panose="020B0604020202020204" pitchFamily="34" charset="0"/>
              <a:buChar char="•"/>
            </a:pPr>
            <a:r>
              <a:rPr lang="en-US"/>
              <a:t>Format Bebas asal PDF.</a:t>
            </a:r>
          </a:p>
          <a:p>
            <a:pPr marL="261938" indent="-261938" algn="l">
              <a:buFont typeface="Arial" panose="020B0604020202020204" pitchFamily="34" charset="0"/>
              <a:buChar char="•"/>
            </a:pPr>
            <a:r>
              <a:rPr lang="en-US"/>
              <a:t>Dikumpulkan di LIVE! </a:t>
            </a:r>
          </a:p>
          <a:p>
            <a:pPr marL="261938" indent="-261938" algn="l">
              <a:buFont typeface="Arial" panose="020B0604020202020204" pitchFamily="34" charset="0"/>
              <a:buChar char="•"/>
            </a:pPr>
            <a:r>
              <a:rPr lang="en-US">
                <a:solidFill>
                  <a:srgbClr val="FF0000"/>
                </a:solidFill>
              </a:rPr>
              <a:t>Batas Waktu 7 September Jam 23:59</a:t>
            </a:r>
          </a:p>
        </p:txBody>
      </p:sp>
    </p:spTree>
    <p:extLst>
      <p:ext uri="{BB962C8B-B14F-4D97-AF65-F5344CB8AC3E}">
        <p14:creationId xmlns:p14="http://schemas.microsoft.com/office/powerpoint/2010/main" val="300833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Informasi Perkuliahan</a:t>
            </a:r>
          </a:p>
        </p:txBody>
      </p:sp>
      <p:sp>
        <p:nvSpPr>
          <p:cNvPr id="3" name="Content Placeholder 2"/>
          <p:cNvSpPr>
            <a:spLocks noGrp="1"/>
          </p:cNvSpPr>
          <p:nvPr>
            <p:ph idx="1"/>
          </p:nvPr>
        </p:nvSpPr>
        <p:spPr>
          <a:xfrm>
            <a:off x="762000" y="914400"/>
            <a:ext cx="11049000" cy="5562600"/>
          </a:xfrm>
        </p:spPr>
        <p:txBody>
          <a:bodyPr>
            <a:normAutofit fontScale="85000" lnSpcReduction="20000"/>
          </a:bodyPr>
          <a:lstStyle/>
          <a:p>
            <a:r>
              <a:rPr lang="en-US" sz="2800" b="1" err="1"/>
              <a:t>Identitas</a:t>
            </a:r>
            <a:r>
              <a:rPr lang="en-US" sz="2800" b="1"/>
              <a:t> Mata </a:t>
            </a:r>
            <a:r>
              <a:rPr lang="en-US" sz="2800" b="1" err="1"/>
              <a:t>Kuliah</a:t>
            </a:r>
            <a:r>
              <a:rPr lang="en-US" sz="2800" b="1"/>
              <a:t>: </a:t>
            </a:r>
          </a:p>
          <a:p>
            <a:pPr lvl="1"/>
            <a:r>
              <a:rPr lang="en-US" sz="2100"/>
              <a:t>D10A.0400403 </a:t>
            </a:r>
            <a:r>
              <a:rPr lang="en-US" sz="2100" err="1"/>
              <a:t>Metodologi</a:t>
            </a:r>
            <a:r>
              <a:rPr lang="en-US" sz="2100"/>
              <a:t> Penelitian</a:t>
            </a:r>
            <a:endParaRPr lang="id-ID" sz="2100"/>
          </a:p>
          <a:p>
            <a:pPr lvl="1"/>
            <a:r>
              <a:rPr lang="id-ID" sz="2100"/>
              <a:t>Bobot : 2 SKS</a:t>
            </a:r>
          </a:p>
          <a:p>
            <a:pPr lvl="1"/>
            <a:r>
              <a:rPr lang="id-ID" sz="2100"/>
              <a:t>Semester : 5</a:t>
            </a:r>
            <a:r>
              <a:rPr lang="en-US" sz="2100"/>
              <a:t> (</a:t>
            </a:r>
            <a:r>
              <a:rPr lang="id-ID" sz="2100"/>
              <a:t>Ganjil 202</a:t>
            </a:r>
            <a:r>
              <a:rPr lang="en-US" sz="2100"/>
              <a:t>3</a:t>
            </a:r>
            <a:r>
              <a:rPr lang="id-ID" sz="2100"/>
              <a:t>-202</a:t>
            </a:r>
            <a:r>
              <a:rPr lang="en-US" sz="2100"/>
              <a:t>4)</a:t>
            </a:r>
            <a:br>
              <a:rPr lang="en-US" sz="2100"/>
            </a:br>
            <a:endParaRPr lang="en-US" sz="2100"/>
          </a:p>
          <a:p>
            <a:r>
              <a:rPr lang="en-US" sz="2800" b="1" err="1"/>
              <a:t>Waktu</a:t>
            </a:r>
            <a:r>
              <a:rPr lang="en-US" sz="2800" b="1"/>
              <a:t>: </a:t>
            </a:r>
          </a:p>
          <a:p>
            <a:pPr lvl="1"/>
            <a:r>
              <a:rPr lang="en-US" sz="2100"/>
              <a:t>Kelas A: </a:t>
            </a:r>
            <a:r>
              <a:rPr lang="id-ID" sz="2100"/>
              <a:t>Jumat</a:t>
            </a:r>
            <a:r>
              <a:rPr lang="en-US" sz="2100"/>
              <a:t>/</a:t>
            </a:r>
            <a:r>
              <a:rPr lang="id-ID" sz="2100"/>
              <a:t>08</a:t>
            </a:r>
            <a:r>
              <a:rPr lang="en-US" sz="2100"/>
              <a:t>:00 - </a:t>
            </a:r>
            <a:r>
              <a:rPr lang="id-ID" sz="2100"/>
              <a:t>09</a:t>
            </a:r>
            <a:r>
              <a:rPr lang="en-US" sz="2100"/>
              <a:t>:40</a:t>
            </a:r>
          </a:p>
          <a:p>
            <a:pPr lvl="1"/>
            <a:r>
              <a:rPr lang="nn-NO" sz="2100"/>
              <a:t>Kuliah 1 s/d 16: </a:t>
            </a:r>
            <a:r>
              <a:rPr lang="en-US" sz="2100"/>
              <a:t>1 September 2023-</a:t>
            </a:r>
            <a:r>
              <a:rPr lang="id-ID" sz="2100"/>
              <a:t>1</a:t>
            </a:r>
            <a:r>
              <a:rPr lang="en-US" sz="2100"/>
              <a:t>5</a:t>
            </a:r>
            <a:r>
              <a:rPr lang="nn-NO" sz="2100"/>
              <a:t> Desember 2023</a:t>
            </a:r>
          </a:p>
          <a:p>
            <a:pPr lvl="1"/>
            <a:r>
              <a:rPr lang="en-US" sz="2100"/>
              <a:t>UTS: 20 Oktober 2023, UAS: 15 Desember </a:t>
            </a:r>
            <a:r>
              <a:rPr lang="id-ID" sz="2100"/>
              <a:t>202</a:t>
            </a:r>
            <a:r>
              <a:rPr lang="en-US" sz="2100"/>
              <a:t>3</a:t>
            </a:r>
            <a:r>
              <a:rPr lang="id-ID" sz="2100"/>
              <a:t> (tentatif)</a:t>
            </a:r>
            <a:endParaRPr lang="en-US" sz="2100"/>
          </a:p>
          <a:p>
            <a:pPr marL="581581" lvl="1" indent="0">
              <a:buNone/>
            </a:pPr>
            <a:endParaRPr lang="en-US" sz="2100"/>
          </a:p>
          <a:p>
            <a:r>
              <a:rPr lang="en-US" sz="2800" b="1" err="1"/>
              <a:t>Dosen</a:t>
            </a:r>
            <a:endParaRPr lang="en-US" sz="2800" b="1"/>
          </a:p>
          <a:p>
            <a:pPr lvl="1"/>
            <a:r>
              <a:rPr lang="en-US" sz="2100"/>
              <a:t>Dr. </a:t>
            </a:r>
            <a:r>
              <a:rPr lang="en-US" sz="2100" err="1"/>
              <a:t>Setiawan</a:t>
            </a:r>
            <a:r>
              <a:rPr lang="en-US" sz="2100"/>
              <a:t> </a:t>
            </a:r>
            <a:r>
              <a:rPr lang="en-US" sz="2100" err="1"/>
              <a:t>Hadi</a:t>
            </a:r>
            <a:r>
              <a:rPr lang="en-US" sz="2100"/>
              <a:t>, </a:t>
            </a:r>
            <a:r>
              <a:rPr lang="en-US" sz="2100" err="1"/>
              <a:t>M.Sc.CS</a:t>
            </a:r>
            <a:r>
              <a:rPr lang="en-US" sz="2100"/>
              <a:t>.</a:t>
            </a:r>
          </a:p>
          <a:p>
            <a:pPr lvl="1"/>
            <a:r>
              <a:rPr lang="en-US" sz="2100" err="1"/>
              <a:t>Gedung</a:t>
            </a:r>
            <a:r>
              <a:rPr lang="en-US" sz="2100"/>
              <a:t> Departemen Ilmu Komputer (Gedung A PPBS) </a:t>
            </a:r>
          </a:p>
          <a:p>
            <a:pPr lvl="1"/>
            <a:r>
              <a:rPr lang="en-US" sz="2100"/>
              <a:t>setiawanhadi@unpad.ac.id</a:t>
            </a:r>
          </a:p>
          <a:p>
            <a:pPr lvl="1"/>
            <a:r>
              <a:rPr lang="en-US" sz="2100"/>
              <a:t>08122323328 (WA)</a:t>
            </a:r>
          </a:p>
          <a:p>
            <a:pPr lvl="1"/>
            <a:endParaRPr lang="en-US" sz="2100"/>
          </a:p>
          <a:p>
            <a:r>
              <a:rPr lang="en-US" sz="2800" b="1"/>
              <a:t>E-Learning </a:t>
            </a:r>
          </a:p>
          <a:p>
            <a:pPr lvl="1"/>
            <a:r>
              <a:rPr lang="en-US" sz="2100">
                <a:hlinkClick r:id="rId2"/>
              </a:rPr>
              <a:t>http://regular.live.unpad.ac.id</a:t>
            </a:r>
            <a:endParaRPr lang="en-US" sz="2100"/>
          </a:p>
          <a:p>
            <a:pPr marL="457200" lvl="1" indent="0">
              <a:buNone/>
            </a:pPr>
            <a:endParaRPr lang="en-US" sz="1405"/>
          </a:p>
          <a:p>
            <a:pPr lvl="1"/>
            <a:endParaRPr lang="en-US" sz="1405" b="1"/>
          </a:p>
          <a:p>
            <a:pPr lvl="1"/>
            <a:endParaRPr lang="en-US" sz="1405" b="1"/>
          </a:p>
          <a:p>
            <a:pPr lvl="1"/>
            <a:endParaRPr lang="en-US"/>
          </a:p>
          <a:p>
            <a:endParaRPr lang="en-US"/>
          </a:p>
        </p:txBody>
      </p:sp>
      <p:pic>
        <p:nvPicPr>
          <p:cNvPr id="8" name="Picture 7">
            <a:extLst>
              <a:ext uri="{FF2B5EF4-FFF2-40B4-BE49-F238E27FC236}">
                <a16:creationId xmlns:a16="http://schemas.microsoft.com/office/drawing/2014/main" id="{C8363E57-B8BA-4355-B561-D86C44F36290}"/>
              </a:ext>
            </a:extLst>
          </p:cNvPr>
          <p:cNvPicPr>
            <a:picLocks noChangeAspect="1"/>
          </p:cNvPicPr>
          <p:nvPr/>
        </p:nvPicPr>
        <p:blipFill>
          <a:blip r:embed="rId3">
            <a:alphaModFix amt="37000"/>
          </a:blip>
          <a:stretch>
            <a:fillRect/>
          </a:stretch>
        </p:blipFill>
        <p:spPr>
          <a:xfrm>
            <a:off x="6067356" y="914400"/>
            <a:ext cx="6002326" cy="5181600"/>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40E1C7D-A839-9C3F-71E1-4871ACF7D713}"/>
                  </a:ext>
                </a:extLst>
              </p14:cNvPr>
              <p14:cNvContentPartPr/>
              <p14:nvPr/>
            </p14:nvContentPartPr>
            <p14:xfrm>
              <a:off x="1637640" y="3863160"/>
              <a:ext cx="148680" cy="20880"/>
            </p14:xfrm>
          </p:contentPart>
        </mc:Choice>
        <mc:Fallback xmlns="">
          <p:pic>
            <p:nvPicPr>
              <p:cNvPr id="4" name="Ink 3">
                <a:extLst>
                  <a:ext uri="{FF2B5EF4-FFF2-40B4-BE49-F238E27FC236}">
                    <a16:creationId xmlns:a16="http://schemas.microsoft.com/office/drawing/2014/main" id="{440E1C7D-A839-9C3F-71E1-4871ACF7D713}"/>
                  </a:ext>
                </a:extLst>
              </p:cNvPr>
              <p:cNvPicPr/>
              <p:nvPr/>
            </p:nvPicPr>
            <p:blipFill>
              <a:blip r:embed="rId7"/>
              <a:stretch>
                <a:fillRect/>
              </a:stretch>
            </p:blipFill>
            <p:spPr>
              <a:xfrm>
                <a:off x="1628280" y="3853800"/>
                <a:ext cx="167400" cy="39600"/>
              </a:xfrm>
              <a:prstGeom prst="rect">
                <a:avLst/>
              </a:prstGeom>
            </p:spPr>
          </p:pic>
        </mc:Fallback>
      </mc:AlternateContent>
    </p:spTree>
    <p:extLst>
      <p:ext uri="{BB962C8B-B14F-4D97-AF65-F5344CB8AC3E}">
        <p14:creationId xmlns:p14="http://schemas.microsoft.com/office/powerpoint/2010/main" val="1642619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Sinopsis Mata Kuliah</a:t>
            </a:r>
          </a:p>
        </p:txBody>
      </p:sp>
      <p:sp>
        <p:nvSpPr>
          <p:cNvPr id="3" name="Content Placeholder 2"/>
          <p:cNvSpPr>
            <a:spLocks noGrp="1"/>
          </p:cNvSpPr>
          <p:nvPr>
            <p:ph idx="1"/>
          </p:nvPr>
        </p:nvSpPr>
        <p:spPr/>
        <p:txBody>
          <a:bodyPr>
            <a:normAutofit/>
          </a:bodyPr>
          <a:lstStyle/>
          <a:p>
            <a:pPr marL="0" indent="0">
              <a:buNone/>
            </a:pPr>
            <a:r>
              <a:rPr lang="en-US"/>
              <a:t>Mata kuliah berisi </a:t>
            </a:r>
            <a:r>
              <a:rPr lang="en-US">
                <a:solidFill>
                  <a:srgbClr val="FF0000"/>
                </a:solidFill>
              </a:rPr>
              <a:t>pemahaman dasar </a:t>
            </a:r>
            <a:r>
              <a:rPr lang="en-US"/>
              <a:t>tentang </a:t>
            </a:r>
            <a:r>
              <a:rPr lang="id-ID"/>
              <a:t>metodologi </a:t>
            </a:r>
            <a:r>
              <a:rPr lang="en-US"/>
              <a:t>penelitian secara </a:t>
            </a:r>
            <a:r>
              <a:rPr lang="en-US">
                <a:solidFill>
                  <a:srgbClr val="FF0000"/>
                </a:solidFill>
              </a:rPr>
              <a:t>umum</a:t>
            </a:r>
            <a:r>
              <a:rPr lang="en-US"/>
              <a:t> dan penelitian yang </a:t>
            </a:r>
            <a:r>
              <a:rPr lang="en-US">
                <a:solidFill>
                  <a:srgbClr val="FF0000"/>
                </a:solidFill>
              </a:rPr>
              <a:t>spesifik</a:t>
            </a:r>
            <a:r>
              <a:rPr lang="en-US"/>
              <a:t> dalam bidang informatika/ilmu komputer, metodologi penelitian ilmu komputer yang meliputi </a:t>
            </a:r>
            <a:r>
              <a:rPr lang="en-US">
                <a:solidFill>
                  <a:srgbClr val="FF0000"/>
                </a:solidFill>
              </a:rPr>
              <a:t>permasalahan</a:t>
            </a:r>
            <a:r>
              <a:rPr lang="en-US"/>
              <a:t>, </a:t>
            </a:r>
            <a:r>
              <a:rPr lang="en-US">
                <a:solidFill>
                  <a:srgbClr val="FF0000"/>
                </a:solidFill>
              </a:rPr>
              <a:t>studi literatur</a:t>
            </a:r>
            <a:r>
              <a:rPr lang="en-US"/>
              <a:t>, </a:t>
            </a:r>
            <a:r>
              <a:rPr lang="en-US">
                <a:solidFill>
                  <a:srgbClr val="FF0000"/>
                </a:solidFill>
              </a:rPr>
              <a:t>pembangunan model dan metode penyelesaian</a:t>
            </a:r>
            <a:r>
              <a:rPr lang="en-US"/>
              <a:t> dan </a:t>
            </a:r>
            <a:r>
              <a:rPr lang="en-US">
                <a:solidFill>
                  <a:srgbClr val="FF0000"/>
                </a:solidFill>
              </a:rPr>
              <a:t>program komputer</a:t>
            </a:r>
            <a:r>
              <a:rPr lang="en-US"/>
              <a:t>, </a:t>
            </a:r>
            <a:r>
              <a:rPr lang="en-US">
                <a:solidFill>
                  <a:srgbClr val="FF0000"/>
                </a:solidFill>
              </a:rPr>
              <a:t>eksperimen</a:t>
            </a:r>
            <a:r>
              <a:rPr lang="en-US"/>
              <a:t> serta </a:t>
            </a:r>
            <a:r>
              <a:rPr lang="en-US">
                <a:solidFill>
                  <a:srgbClr val="FF0000"/>
                </a:solidFill>
              </a:rPr>
              <a:t>analisis hasil</a:t>
            </a:r>
            <a:r>
              <a:rPr lang="en-US"/>
              <a:t>. Sebagai penguatan diberikan juga pemahaman tentang sitasi, publikasi, dan penyusunan dan penulisan proposal khususnya proposal skripsi serta penulisan skripsi yang sesuai aturan yang ada serta bagaimana menyajikan dalam bentuk presentasi atau demo yang baik.</a:t>
            </a:r>
          </a:p>
        </p:txBody>
      </p:sp>
    </p:spTree>
    <p:extLst>
      <p:ext uri="{BB962C8B-B14F-4D97-AF65-F5344CB8AC3E}">
        <p14:creationId xmlns:p14="http://schemas.microsoft.com/office/powerpoint/2010/main" val="3714356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err="1"/>
              <a:t>Capaian</a:t>
            </a:r>
            <a:r>
              <a:rPr lang="en-US"/>
              <a:t> Pembelajaran</a:t>
            </a:r>
            <a:r>
              <a:rPr lang="id-ID"/>
              <a:t> </a:t>
            </a:r>
            <a:r>
              <a:rPr lang="en-US"/>
              <a:t>Mata Kuliah</a:t>
            </a:r>
          </a:p>
        </p:txBody>
      </p:sp>
      <p:sp>
        <p:nvSpPr>
          <p:cNvPr id="3" name="Content Placeholder 2"/>
          <p:cNvSpPr>
            <a:spLocks noGrp="1"/>
          </p:cNvSpPr>
          <p:nvPr>
            <p:ph idx="1"/>
          </p:nvPr>
        </p:nvSpPr>
        <p:spPr>
          <a:xfrm>
            <a:off x="838200" y="990600"/>
            <a:ext cx="10972799" cy="5562600"/>
          </a:xfrm>
        </p:spPr>
        <p:txBody>
          <a:bodyPr>
            <a:normAutofit fontScale="85000" lnSpcReduction="20000"/>
          </a:bodyPr>
          <a:lstStyle/>
          <a:p>
            <a:pPr marL="514350" indent="-514350">
              <a:buFont typeface="+mj-lt"/>
              <a:buAutoNum type="arabicPeriod"/>
            </a:pPr>
            <a:r>
              <a:rPr lang="en-US"/>
              <a:t>Mahasiswa menguasai konsep teoritis tentang </a:t>
            </a:r>
            <a:r>
              <a:rPr lang="id-ID"/>
              <a:t>metodologi </a:t>
            </a:r>
            <a:r>
              <a:rPr lang="en-US"/>
              <a:t>penelitian secara umum dan konsep teoritis penelitian </a:t>
            </a:r>
            <a:r>
              <a:rPr lang="id-ID"/>
              <a:t>dalam bidang </a:t>
            </a:r>
            <a:r>
              <a:rPr lang="en-US"/>
              <a:t>informatika/ilmu komputer/teknologi informasi</a:t>
            </a:r>
          </a:p>
          <a:p>
            <a:pPr marL="514350" indent="-514350">
              <a:buFont typeface="+mj-lt"/>
              <a:buAutoNum type="arabicPeriod"/>
            </a:pPr>
            <a:r>
              <a:rPr lang="en-US"/>
              <a:t>Mahasiswa mampu </a:t>
            </a:r>
            <a:r>
              <a:rPr lang="id-ID"/>
              <a:t>mengidentifikasikan dan </a:t>
            </a:r>
            <a:r>
              <a:rPr lang="en-US"/>
              <a:t>memformulasikan permasalahan serta solusi dan alternatifnya secara prosedural dan terstruktur</a:t>
            </a:r>
          </a:p>
          <a:p>
            <a:pPr marL="514350" indent="-514350">
              <a:buFont typeface="+mj-lt"/>
              <a:buAutoNum type="arabicPeriod"/>
            </a:pPr>
            <a:r>
              <a:rPr lang="en-US"/>
              <a:t>Mahasiswa mampu </a:t>
            </a:r>
            <a:r>
              <a:rPr lang="id-ID"/>
              <a:t>memilih m</a:t>
            </a:r>
            <a:r>
              <a:rPr lang="en-US"/>
              <a:t>etodologi penelitian </a:t>
            </a:r>
            <a:r>
              <a:rPr lang="id-ID"/>
              <a:t>yang sesuai dengan karakteristik penelitian yang akan dilakukan </a:t>
            </a:r>
            <a:endParaRPr lang="en-US"/>
          </a:p>
          <a:p>
            <a:pPr marL="514350" indent="-514350">
              <a:buFont typeface="+mj-lt"/>
              <a:buAutoNum type="arabicPeriod"/>
            </a:pPr>
            <a:r>
              <a:rPr lang="en-US"/>
              <a:t>Mahasiswa mampu melakukan proses pengumpulan dan analisis data penelitian serta melakukan eksperiman sesuai dengan teori yang berkaitan</a:t>
            </a:r>
          </a:p>
          <a:p>
            <a:pPr marL="514350" indent="-514350">
              <a:buFont typeface="+mj-lt"/>
              <a:buAutoNum type="arabicPeriod"/>
            </a:pPr>
            <a:r>
              <a:rPr lang="en-US"/>
              <a:t>Mahasiswa mampu menyajikan</a:t>
            </a:r>
            <a:r>
              <a:rPr lang="id-ID"/>
              <a:t>, menuliskan, serta mendiseminasikan </a:t>
            </a:r>
            <a:r>
              <a:rPr lang="en-US"/>
              <a:t>hasil penelitian secara baik dan sesuai dengan aturan yang ada</a:t>
            </a:r>
          </a:p>
          <a:p>
            <a:pPr marL="514350" indent="-514350">
              <a:buFont typeface="+mj-lt"/>
              <a:buAutoNum type="arabicPeriod"/>
            </a:pPr>
            <a:r>
              <a:rPr lang="en-US"/>
              <a:t>Mahasiswa memiliki etika dan karakter yang baik dan bertanggung jawab dalam kegiatan penelitian </a:t>
            </a:r>
          </a:p>
          <a:p>
            <a:pPr marL="0" indent="0">
              <a:buNone/>
            </a:pPr>
            <a:endParaRPr lang="en-US"/>
          </a:p>
          <a:p>
            <a:endParaRPr lang="en-US"/>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80D2B340-6AF6-D7D9-5CD4-EB3C8BB811FB}"/>
                  </a:ext>
                </a:extLst>
              </p14:cNvPr>
              <p14:cNvContentPartPr/>
              <p14:nvPr/>
            </p14:nvContentPartPr>
            <p14:xfrm>
              <a:off x="1861920" y="2052000"/>
              <a:ext cx="4636800" cy="1284840"/>
            </p14:xfrm>
          </p:contentPart>
        </mc:Choice>
        <mc:Fallback xmlns="">
          <p:pic>
            <p:nvPicPr>
              <p:cNvPr id="4" name="Ink 3">
                <a:extLst>
                  <a:ext uri="{FF2B5EF4-FFF2-40B4-BE49-F238E27FC236}">
                    <a16:creationId xmlns:a16="http://schemas.microsoft.com/office/drawing/2014/main" id="{80D2B340-6AF6-D7D9-5CD4-EB3C8BB811FB}"/>
                  </a:ext>
                </a:extLst>
              </p:cNvPr>
              <p:cNvPicPr/>
              <p:nvPr/>
            </p:nvPicPr>
            <p:blipFill>
              <a:blip r:embed="rId3"/>
              <a:stretch>
                <a:fillRect/>
              </a:stretch>
            </p:blipFill>
            <p:spPr>
              <a:xfrm>
                <a:off x="1852560" y="2042640"/>
                <a:ext cx="4655520" cy="1303560"/>
              </a:xfrm>
              <a:prstGeom prst="rect">
                <a:avLst/>
              </a:prstGeom>
            </p:spPr>
          </p:pic>
        </mc:Fallback>
      </mc:AlternateContent>
    </p:spTree>
    <p:extLst>
      <p:ext uri="{BB962C8B-B14F-4D97-AF65-F5344CB8AC3E}">
        <p14:creationId xmlns:p14="http://schemas.microsoft.com/office/powerpoint/2010/main" val="525588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D6E0E-1A57-4DA4-9383-73CED2AEB29E}"/>
              </a:ext>
            </a:extLst>
          </p:cNvPr>
          <p:cNvSpPr>
            <a:spLocks noGrp="1"/>
          </p:cNvSpPr>
          <p:nvPr>
            <p:ph type="title"/>
          </p:nvPr>
        </p:nvSpPr>
        <p:spPr/>
        <p:txBody>
          <a:bodyPr>
            <a:normAutofit fontScale="90000"/>
          </a:bodyPr>
          <a:lstStyle/>
          <a:p>
            <a:r>
              <a:rPr lang="id-ID"/>
              <a:t>Target Pembelajaran</a:t>
            </a:r>
          </a:p>
        </p:txBody>
      </p:sp>
      <p:sp>
        <p:nvSpPr>
          <p:cNvPr id="3" name="Content Placeholder 2">
            <a:extLst>
              <a:ext uri="{FF2B5EF4-FFF2-40B4-BE49-F238E27FC236}">
                <a16:creationId xmlns:a16="http://schemas.microsoft.com/office/drawing/2014/main" id="{A5CA4B0C-877F-4FAE-B786-8C396870BC52}"/>
              </a:ext>
            </a:extLst>
          </p:cNvPr>
          <p:cNvSpPr>
            <a:spLocks noGrp="1"/>
          </p:cNvSpPr>
          <p:nvPr>
            <p:ph idx="1"/>
          </p:nvPr>
        </p:nvSpPr>
        <p:spPr/>
        <p:txBody>
          <a:bodyPr>
            <a:normAutofit fontScale="92500" lnSpcReduction="10000"/>
          </a:bodyPr>
          <a:lstStyle/>
          <a:p>
            <a:pPr marL="0" indent="0">
              <a:buNone/>
            </a:pPr>
            <a:r>
              <a:rPr lang="id-ID"/>
              <a:t>Mahasiswa memiliki sikap ilmiah dan mampu membuat proposal penelitian yang menerapkan metodologi riset dalam penyusunan tugas akhirnya dengan rincian:</a:t>
            </a:r>
          </a:p>
          <a:p>
            <a:pPr marL="514350" indent="-514350">
              <a:buFont typeface="+mj-lt"/>
              <a:buAutoNum type="arabicPeriod"/>
            </a:pPr>
            <a:r>
              <a:rPr lang="id-ID"/>
              <a:t>memiliki pengetahuan yang komprehensif tentang metodologi penelitian.</a:t>
            </a:r>
          </a:p>
          <a:p>
            <a:pPr marL="514350" indent="-514350">
              <a:buFont typeface="+mj-lt"/>
              <a:buAutoNum type="arabicPeriod"/>
            </a:pPr>
            <a:r>
              <a:rPr lang="id-ID"/>
              <a:t>Memiliki kemampuan</a:t>
            </a:r>
          </a:p>
          <a:p>
            <a:pPr marL="914400" lvl="1" indent="-514350">
              <a:buFont typeface="+mj-lt"/>
              <a:buAutoNum type="alphaLcPeriod"/>
            </a:pPr>
            <a:r>
              <a:rPr lang="id-ID"/>
              <a:t>mengidentifikasi masalah penelitian </a:t>
            </a:r>
          </a:p>
          <a:p>
            <a:pPr marL="914400" lvl="1" indent="-514350">
              <a:buFont typeface="+mj-lt"/>
              <a:buAutoNum type="alphaLcPeriod"/>
            </a:pPr>
            <a:r>
              <a:rPr lang="id-ID"/>
              <a:t>menyusun rancangan penelitian</a:t>
            </a:r>
          </a:p>
          <a:p>
            <a:pPr marL="914400" lvl="1" indent="-514350">
              <a:buFont typeface="+mj-lt"/>
              <a:buAutoNum type="alphaLcPeriod"/>
            </a:pPr>
            <a:r>
              <a:rPr lang="id-ID"/>
              <a:t>mengumpulkan, mengolah dan menganalisis data</a:t>
            </a:r>
          </a:p>
          <a:p>
            <a:pPr marL="914400" lvl="1" indent="-514350">
              <a:buFont typeface="+mj-lt"/>
              <a:buAutoNum type="alphaLcPeriod"/>
            </a:pPr>
            <a:r>
              <a:rPr lang="id-ID"/>
              <a:t>menuliskan laporan hasil penelitiannya, sebagai </a:t>
            </a:r>
            <a:r>
              <a:rPr lang="id-ID" b="1"/>
              <a:t>karya ilmiah </a:t>
            </a:r>
            <a:r>
              <a:rPr lang="id-ID"/>
              <a:t>dalam bidang </a:t>
            </a:r>
            <a:r>
              <a:rPr lang="id-ID" b="1" u="sng"/>
              <a:t>informatika/ilmu komputer</a:t>
            </a:r>
            <a:r>
              <a:rPr lang="id-ID"/>
              <a:t>.</a:t>
            </a:r>
          </a:p>
          <a:p>
            <a:pPr marL="514350" indent="-514350">
              <a:buFont typeface="+mj-lt"/>
              <a:buAutoNum type="arabicPeriod"/>
            </a:pPr>
            <a:endParaRPr lang="id-ID"/>
          </a:p>
          <a:p>
            <a:pPr marL="514350" indent="-514350">
              <a:buFont typeface="+mj-lt"/>
              <a:buAutoNum type="arabicPeriod"/>
            </a:pPr>
            <a:endParaRPr lang="id-ID"/>
          </a:p>
          <a:p>
            <a:endParaRPr lang="id-ID"/>
          </a:p>
        </p:txBody>
      </p:sp>
    </p:spTree>
    <p:extLst>
      <p:ext uri="{BB962C8B-B14F-4D97-AF65-F5344CB8AC3E}">
        <p14:creationId xmlns:p14="http://schemas.microsoft.com/office/powerpoint/2010/main" val="2122089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Topik </a:t>
            </a:r>
            <a:r>
              <a:rPr lang="id-ID"/>
              <a:t>Umum</a:t>
            </a:r>
            <a:endParaRPr lang="en-US"/>
          </a:p>
        </p:txBody>
      </p:sp>
      <p:sp>
        <p:nvSpPr>
          <p:cNvPr id="3" name="Content Placeholder 2"/>
          <p:cNvSpPr>
            <a:spLocks noGrp="1"/>
          </p:cNvSpPr>
          <p:nvPr>
            <p:ph idx="1"/>
          </p:nvPr>
        </p:nvSpPr>
        <p:spPr>
          <a:xfrm>
            <a:off x="1906948" y="1066801"/>
            <a:ext cx="8427501" cy="5415157"/>
          </a:xfrm>
        </p:spPr>
        <p:txBody>
          <a:bodyPr>
            <a:normAutofit/>
          </a:bodyPr>
          <a:lstStyle/>
          <a:p>
            <a:pPr marL="514350" indent="-514350">
              <a:buFont typeface="+mj-lt"/>
              <a:buAutoNum type="arabicPeriod"/>
            </a:pPr>
            <a:r>
              <a:rPr lang="id-ID"/>
              <a:t>Metodologi penelitian dan jenisnya</a:t>
            </a:r>
          </a:p>
          <a:p>
            <a:pPr marL="514350" indent="-514350">
              <a:buFont typeface="+mj-lt"/>
              <a:buAutoNum type="arabicPeriod"/>
            </a:pPr>
            <a:r>
              <a:rPr lang="en-US"/>
              <a:t>Ilmu Komputer dan Penelitiannya</a:t>
            </a:r>
          </a:p>
          <a:p>
            <a:pPr marL="514350" indent="-514350">
              <a:buFont typeface="+mj-lt"/>
              <a:buAutoNum type="arabicPeriod"/>
            </a:pPr>
            <a:r>
              <a:rPr lang="en-US"/>
              <a:t>Korelasi Penelitian pada Jenjang Pendidikan</a:t>
            </a:r>
          </a:p>
          <a:p>
            <a:pPr marL="514350" indent="-514350">
              <a:buFont typeface="+mj-lt"/>
              <a:buAutoNum type="arabicPeriod"/>
            </a:pPr>
            <a:r>
              <a:rPr lang="en-US"/>
              <a:t>Metodologi Penelitian Ilmu Komputer</a:t>
            </a:r>
          </a:p>
          <a:p>
            <a:pPr marL="514350" indent="-514350">
              <a:buFont typeface="+mj-lt"/>
              <a:buAutoNum type="arabicPeriod"/>
            </a:pPr>
            <a:r>
              <a:rPr lang="en-US"/>
              <a:t>Melakukan Studi Literatur dan Sitasi</a:t>
            </a:r>
          </a:p>
          <a:p>
            <a:pPr marL="514350" indent="-514350">
              <a:buFont typeface="+mj-lt"/>
              <a:buAutoNum type="arabicPeriod"/>
            </a:pPr>
            <a:r>
              <a:rPr lang="id-ID"/>
              <a:t>Diseminasi </a:t>
            </a:r>
            <a:r>
              <a:rPr lang="en-US"/>
              <a:t>Penelitian</a:t>
            </a:r>
          </a:p>
          <a:p>
            <a:pPr marL="514350" indent="-514350">
              <a:buFont typeface="+mj-lt"/>
              <a:buAutoNum type="arabicPeriod"/>
            </a:pPr>
            <a:r>
              <a:rPr lang="en-US"/>
              <a:t>Menyusun Proposal dan Skripsi dengan Baik </a:t>
            </a:r>
          </a:p>
        </p:txBody>
      </p:sp>
    </p:spTree>
    <p:extLst>
      <p:ext uri="{BB962C8B-B14F-4D97-AF65-F5344CB8AC3E}">
        <p14:creationId xmlns:p14="http://schemas.microsoft.com/office/powerpoint/2010/main" val="4181147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id-ID"/>
              <a:t>Referensi</a:t>
            </a:r>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67200" y="676275"/>
            <a:ext cx="2592832" cy="3241040"/>
          </a:xfrm>
        </p:spPr>
      </p:pic>
      <p:pic>
        <p:nvPicPr>
          <p:cNvPr id="5" name="Picture 4"/>
          <p:cNvPicPr>
            <a:picLocks noChangeAspect="1"/>
          </p:cNvPicPr>
          <p:nvPr/>
        </p:nvPicPr>
        <p:blipFill>
          <a:blip r:embed="rId3"/>
          <a:stretch>
            <a:fillRect/>
          </a:stretch>
        </p:blipFill>
        <p:spPr>
          <a:xfrm>
            <a:off x="609600" y="676275"/>
            <a:ext cx="3381033" cy="481649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5519" y="704850"/>
            <a:ext cx="2171700" cy="3295650"/>
          </a:xfrm>
          <a:prstGeom prst="rect">
            <a:avLst/>
          </a:prstGeom>
        </p:spPr>
      </p:pic>
      <p:sp>
        <p:nvSpPr>
          <p:cNvPr id="3" name="TextBox 2">
            <a:extLst>
              <a:ext uri="{FF2B5EF4-FFF2-40B4-BE49-F238E27FC236}">
                <a16:creationId xmlns:a16="http://schemas.microsoft.com/office/drawing/2014/main" id="{06BA0A2B-D06B-40F0-A1EA-79AFA4B37DA8}"/>
              </a:ext>
            </a:extLst>
          </p:cNvPr>
          <p:cNvSpPr txBox="1"/>
          <p:nvPr/>
        </p:nvSpPr>
        <p:spPr>
          <a:xfrm>
            <a:off x="4207148" y="4114800"/>
            <a:ext cx="5305767" cy="2739211"/>
          </a:xfrm>
          <a:prstGeom prst="rect">
            <a:avLst/>
          </a:prstGeom>
          <a:noFill/>
        </p:spPr>
        <p:txBody>
          <a:bodyPr wrap="square" rtlCol="0">
            <a:spAutoFit/>
          </a:bodyPr>
          <a:lstStyle/>
          <a:p>
            <a:pPr marL="342900" indent="-342900">
              <a:buFont typeface="+mj-lt"/>
              <a:buAutoNum type="arabicPeriod"/>
            </a:pPr>
            <a:r>
              <a:rPr lang="id-ID" sz="1400" b="1"/>
              <a:t>Research Methodology In Computer Science</a:t>
            </a:r>
            <a:r>
              <a:rPr lang="id-ID" sz="1400"/>
              <a:t>, Ryhan Ebad, Penerbit Centrum Press, 2014 </a:t>
            </a:r>
          </a:p>
          <a:p>
            <a:pPr marL="342900" indent="-342900">
              <a:buFont typeface="+mj-lt"/>
              <a:buAutoNum type="arabicPeriod"/>
            </a:pPr>
            <a:r>
              <a:rPr lang="id-ID" sz="1400" b="1"/>
              <a:t>Research Methodology : The Aims, Practices and Ethics of Science</a:t>
            </a:r>
            <a:r>
              <a:rPr lang="id-ID" sz="1400"/>
              <a:t>, Peter Pruzan, Penerbit Springer, 2016 </a:t>
            </a:r>
          </a:p>
          <a:p>
            <a:pPr marL="342900" indent="-342900">
              <a:buFont typeface="+mj-lt"/>
              <a:buAutoNum type="arabicPeriod"/>
            </a:pPr>
            <a:r>
              <a:rPr lang="id-ID" sz="1400" b="1"/>
              <a:t>Planning and Implementing your Final Year Project — with Success!: A Guide for Students in Computer Science and Information Systems</a:t>
            </a:r>
            <a:r>
              <a:rPr lang="id-ID" sz="1400"/>
              <a:t>, M. Berndtsson Ph.D., J. Hansson Ph.D., B. Olsson Ph.D., B. Lundell Ph.D., Penerbit Springer , 2002 </a:t>
            </a:r>
            <a:endParaRPr lang="en-US" sz="1400"/>
          </a:p>
          <a:p>
            <a:pPr marL="342900" indent="-342900">
              <a:buFont typeface="+mj-lt"/>
              <a:buAutoNum type="arabicPeriod"/>
            </a:pPr>
            <a:r>
              <a:rPr lang="en-US" sz="1400"/>
              <a:t>...</a:t>
            </a:r>
            <a:endParaRPr lang="id-ID" sz="1400"/>
          </a:p>
          <a:p>
            <a:pPr marL="342900" indent="-342900">
              <a:buFont typeface="+mj-lt"/>
              <a:buAutoNum type="arabicPeriod"/>
            </a:pPr>
            <a:r>
              <a:rPr lang="id-ID" sz="1400" b="1"/>
              <a:t>Template Penulisan Proposal Skripsi dan Skripsi Prodi S-1 Teknik Informatika </a:t>
            </a:r>
          </a:p>
          <a:p>
            <a:endParaRPr lang="id-ID"/>
          </a:p>
        </p:txBody>
      </p:sp>
      <p:pic>
        <p:nvPicPr>
          <p:cNvPr id="4" name="Picture 3">
            <a:extLst>
              <a:ext uri="{FF2B5EF4-FFF2-40B4-BE49-F238E27FC236}">
                <a16:creationId xmlns:a16="http://schemas.microsoft.com/office/drawing/2014/main" id="{81162DF8-B990-4C93-B9A3-A62B8ED03D10}"/>
              </a:ext>
            </a:extLst>
          </p:cNvPr>
          <p:cNvPicPr>
            <a:picLocks noChangeAspect="1"/>
          </p:cNvPicPr>
          <p:nvPr/>
        </p:nvPicPr>
        <p:blipFill>
          <a:blip r:embed="rId5"/>
          <a:stretch>
            <a:fillRect/>
          </a:stretch>
        </p:blipFill>
        <p:spPr>
          <a:xfrm>
            <a:off x="9466402" y="666750"/>
            <a:ext cx="2115998" cy="2633662"/>
          </a:xfrm>
          <a:prstGeom prst="rect">
            <a:avLst/>
          </a:prstGeom>
        </p:spPr>
      </p:pic>
      <p:pic>
        <p:nvPicPr>
          <p:cNvPr id="8" name="Picture 7">
            <a:extLst>
              <a:ext uri="{FF2B5EF4-FFF2-40B4-BE49-F238E27FC236}">
                <a16:creationId xmlns:a16="http://schemas.microsoft.com/office/drawing/2014/main" id="{1F7F89B6-FC9D-4396-9086-B96A8A869498}"/>
              </a:ext>
            </a:extLst>
          </p:cNvPr>
          <p:cNvPicPr>
            <a:picLocks noChangeAspect="1"/>
          </p:cNvPicPr>
          <p:nvPr/>
        </p:nvPicPr>
        <p:blipFill>
          <a:blip r:embed="rId6"/>
          <a:stretch>
            <a:fillRect/>
          </a:stretch>
        </p:blipFill>
        <p:spPr>
          <a:xfrm>
            <a:off x="9466402" y="3497897"/>
            <a:ext cx="2144104" cy="2693353"/>
          </a:xfrm>
          <a:prstGeom prst="rect">
            <a:avLst/>
          </a:prstGeom>
        </p:spPr>
      </p:pic>
    </p:spTree>
    <p:extLst>
      <p:ext uri="{BB962C8B-B14F-4D97-AF65-F5344CB8AC3E}">
        <p14:creationId xmlns:p14="http://schemas.microsoft.com/office/powerpoint/2010/main" val="3177640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Hal-</a:t>
            </a:r>
            <a:r>
              <a:rPr lang="en-US" err="1"/>
              <a:t>hal</a:t>
            </a:r>
            <a:r>
              <a:rPr lang="en-US"/>
              <a:t> lain dalam </a:t>
            </a:r>
            <a:r>
              <a:rPr lang="en-US" err="1"/>
              <a:t>Perkuliahan</a:t>
            </a:r>
            <a:endParaRPr lang="en-US"/>
          </a:p>
        </p:txBody>
      </p:sp>
      <p:sp>
        <p:nvSpPr>
          <p:cNvPr id="3" name="Content Placeholder 2"/>
          <p:cNvSpPr>
            <a:spLocks noGrp="1"/>
          </p:cNvSpPr>
          <p:nvPr>
            <p:ph idx="1"/>
          </p:nvPr>
        </p:nvSpPr>
        <p:spPr>
          <a:xfrm>
            <a:off x="533400" y="898510"/>
            <a:ext cx="11658600" cy="5502290"/>
          </a:xfrm>
        </p:spPr>
        <p:txBody>
          <a:bodyPr>
            <a:normAutofit fontScale="92500" lnSpcReduction="10000"/>
          </a:bodyPr>
          <a:lstStyle/>
          <a:p>
            <a:r>
              <a:rPr lang="en-US" err="1"/>
              <a:t>Sifat</a:t>
            </a:r>
            <a:r>
              <a:rPr lang="en-US"/>
              <a:t> </a:t>
            </a:r>
            <a:r>
              <a:rPr lang="en-US" err="1"/>
              <a:t>Pembelajaran</a:t>
            </a:r>
            <a:endParaRPr lang="en-US"/>
          </a:p>
          <a:p>
            <a:pPr lvl="1"/>
            <a:r>
              <a:rPr lang="en-US"/>
              <a:t>Mahasiswa </a:t>
            </a:r>
            <a:r>
              <a:rPr lang="en-US" err="1"/>
              <a:t>harus</a:t>
            </a:r>
            <a:r>
              <a:rPr lang="en-US"/>
              <a:t> </a:t>
            </a:r>
            <a:r>
              <a:rPr lang="en-US" err="1"/>
              <a:t>proaktif</a:t>
            </a:r>
            <a:r>
              <a:rPr lang="en-US"/>
              <a:t>, </a:t>
            </a:r>
            <a:r>
              <a:rPr lang="en-US" err="1"/>
              <a:t>kreatif</a:t>
            </a:r>
            <a:r>
              <a:rPr lang="en-US"/>
              <a:t>, </a:t>
            </a:r>
            <a:r>
              <a:rPr lang="en-US" err="1"/>
              <a:t>eksploratif</a:t>
            </a:r>
            <a:r>
              <a:rPr lang="en-US"/>
              <a:t>, </a:t>
            </a:r>
            <a:r>
              <a:rPr lang="en-US" err="1"/>
              <a:t>komunikatif</a:t>
            </a:r>
            <a:r>
              <a:rPr lang="en-US"/>
              <a:t>, </a:t>
            </a:r>
            <a:r>
              <a:rPr lang="en-US" err="1"/>
              <a:t>kooperatif</a:t>
            </a:r>
            <a:r>
              <a:rPr lang="en-US"/>
              <a:t>, </a:t>
            </a:r>
            <a:r>
              <a:rPr lang="en-US" err="1"/>
              <a:t>kolaboratif</a:t>
            </a:r>
            <a:r>
              <a:rPr lang="en-US"/>
              <a:t> (SCL)</a:t>
            </a:r>
          </a:p>
          <a:p>
            <a:pPr lvl="1"/>
            <a:r>
              <a:rPr lang="en-US" err="1"/>
              <a:t>Peka</a:t>
            </a:r>
            <a:r>
              <a:rPr lang="en-US"/>
              <a:t> </a:t>
            </a:r>
            <a:r>
              <a:rPr lang="en-US" err="1"/>
              <a:t>terhadap</a:t>
            </a:r>
            <a:r>
              <a:rPr lang="en-US"/>
              <a:t> </a:t>
            </a:r>
            <a:r>
              <a:rPr lang="en-US" err="1"/>
              <a:t>permasalahan</a:t>
            </a:r>
            <a:r>
              <a:rPr lang="en-US"/>
              <a:t> </a:t>
            </a:r>
            <a:r>
              <a:rPr lang="en-US" err="1"/>
              <a:t>serta</a:t>
            </a:r>
            <a:r>
              <a:rPr lang="en-US"/>
              <a:t> </a:t>
            </a:r>
            <a:r>
              <a:rPr lang="en-US" err="1"/>
              <a:t>pencarian</a:t>
            </a:r>
            <a:r>
              <a:rPr lang="en-US"/>
              <a:t> </a:t>
            </a:r>
            <a:r>
              <a:rPr lang="en-US" err="1"/>
              <a:t>solusi</a:t>
            </a:r>
            <a:r>
              <a:rPr lang="en-US"/>
              <a:t> </a:t>
            </a:r>
            <a:r>
              <a:rPr lang="en-US" err="1"/>
              <a:t>secara</a:t>
            </a:r>
            <a:r>
              <a:rPr lang="en-US"/>
              <a:t> </a:t>
            </a:r>
            <a:r>
              <a:rPr lang="en-US" err="1"/>
              <a:t>menyeluruh</a:t>
            </a:r>
            <a:r>
              <a:rPr lang="en-US"/>
              <a:t> (PBL) dan eksploratif dengan pemanfaatan maksimal fasilitas daring</a:t>
            </a:r>
          </a:p>
          <a:p>
            <a:pPr lvl="1"/>
            <a:r>
              <a:rPr lang="en-US" b="1"/>
              <a:t>Luring</a:t>
            </a:r>
            <a:endParaRPr lang="en-US"/>
          </a:p>
          <a:p>
            <a:r>
              <a:rPr lang="en-US" err="1"/>
              <a:t>Aturan</a:t>
            </a:r>
            <a:r>
              <a:rPr lang="en-US"/>
              <a:t> </a:t>
            </a:r>
            <a:r>
              <a:rPr lang="en-US" err="1"/>
              <a:t>Pembelajaran</a:t>
            </a:r>
            <a:endParaRPr lang="en-US"/>
          </a:p>
          <a:p>
            <a:pPr lvl="1"/>
            <a:r>
              <a:rPr lang="en-US"/>
              <a:t>Pengumpulan </a:t>
            </a:r>
            <a:r>
              <a:rPr lang="en-US" err="1"/>
              <a:t>tugas</a:t>
            </a:r>
            <a:r>
              <a:rPr lang="en-US"/>
              <a:t> </a:t>
            </a:r>
            <a:r>
              <a:rPr lang="en-US" err="1"/>
              <a:t>tepat</a:t>
            </a:r>
            <a:r>
              <a:rPr lang="en-US"/>
              <a:t> waktu via </a:t>
            </a:r>
            <a:r>
              <a:rPr lang="en-US" b="1"/>
              <a:t>LIVE</a:t>
            </a:r>
            <a:endParaRPr lang="id-ID" b="1"/>
          </a:p>
          <a:p>
            <a:pPr lvl="1"/>
            <a:r>
              <a:rPr lang="id-ID"/>
              <a:t>Media komunikasi melalui </a:t>
            </a:r>
            <a:r>
              <a:rPr lang="en-US"/>
              <a:t>Grup WA</a:t>
            </a:r>
            <a:endParaRPr lang="id-ID"/>
          </a:p>
          <a:p>
            <a:pPr lvl="1"/>
            <a:r>
              <a:rPr lang="id-ID"/>
              <a:t>Daftar hadir diisi oleh mahasiswa melalui situs </a:t>
            </a:r>
            <a:r>
              <a:rPr lang="id-ID" b="1"/>
              <a:t>students</a:t>
            </a:r>
            <a:r>
              <a:rPr lang="en-US" b="1"/>
              <a:t> dan secara fisik </a:t>
            </a:r>
          </a:p>
          <a:p>
            <a:r>
              <a:rPr lang="en-US"/>
              <a:t>Lain-lain</a:t>
            </a:r>
          </a:p>
          <a:p>
            <a:pPr lvl="1"/>
            <a:r>
              <a:rPr lang="en-US"/>
              <a:t>Komponen penilaian sama dengan kuliah biasa (Tugas, Kuis, UTS dan UAS)</a:t>
            </a:r>
          </a:p>
          <a:p>
            <a:pPr marL="0" indent="0">
              <a:buNone/>
            </a:pPr>
            <a:endParaRPr lang="en-US"/>
          </a:p>
          <a:p>
            <a:endParaRPr lang="en-US"/>
          </a:p>
        </p:txBody>
      </p:sp>
    </p:spTree>
    <p:extLst>
      <p:ext uri="{BB962C8B-B14F-4D97-AF65-F5344CB8AC3E}">
        <p14:creationId xmlns:p14="http://schemas.microsoft.com/office/powerpoint/2010/main" val="712272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id-ID"/>
              <a:t>Tips </a:t>
            </a:r>
            <a:r>
              <a:rPr lang="en-US"/>
              <a:t>Skill Daring yang Harus Dimiliki</a:t>
            </a:r>
          </a:p>
        </p:txBody>
      </p:sp>
      <p:sp>
        <p:nvSpPr>
          <p:cNvPr id="5" name="Content Placeholder 4"/>
          <p:cNvSpPr>
            <a:spLocks noGrp="1"/>
          </p:cNvSpPr>
          <p:nvPr>
            <p:ph idx="1"/>
          </p:nvPr>
        </p:nvSpPr>
        <p:spPr>
          <a:xfrm>
            <a:off x="762000" y="898510"/>
            <a:ext cx="11277600" cy="5578490"/>
          </a:xfrm>
        </p:spPr>
        <p:txBody>
          <a:bodyPr>
            <a:normAutofit lnSpcReduction="10000"/>
          </a:bodyPr>
          <a:lstStyle/>
          <a:p>
            <a:pPr marL="514350" indent="-514350">
              <a:buFont typeface="+mj-lt"/>
              <a:buAutoNum type="arabicPeriod"/>
            </a:pPr>
            <a:r>
              <a:rPr lang="en-US" b="1" u="sng">
                <a:solidFill>
                  <a:srgbClr val="FFC000"/>
                </a:solidFill>
              </a:rPr>
              <a:t>Searching Skills </a:t>
            </a:r>
            <a:r>
              <a:rPr lang="en-US"/>
              <a:t>: Kemampuan mendapatkan informasi dengan cepat dan benar</a:t>
            </a:r>
          </a:p>
          <a:p>
            <a:pPr marL="514350" indent="-514350">
              <a:buFont typeface="+mj-lt"/>
              <a:buAutoNum type="arabicPeriod"/>
            </a:pPr>
            <a:r>
              <a:rPr lang="en-US" b="1" u="sng">
                <a:solidFill>
                  <a:srgbClr val="FF0000"/>
                </a:solidFill>
              </a:rPr>
              <a:t>Reviewing Skills </a:t>
            </a:r>
            <a:r>
              <a:rPr lang="en-US"/>
              <a:t>: Kemampuan melakukan evaluasi terhadap permasalahan yang ada serta gambaran umum solusi yang diimpikan</a:t>
            </a:r>
          </a:p>
          <a:p>
            <a:pPr marL="514350" indent="-514350">
              <a:buFont typeface="+mj-lt"/>
              <a:buAutoNum type="arabicPeriod"/>
            </a:pPr>
            <a:r>
              <a:rPr lang="en-US" b="1" u="sng">
                <a:solidFill>
                  <a:srgbClr val="00B050"/>
                </a:solidFill>
              </a:rPr>
              <a:t>Engineering/scientific Skills </a:t>
            </a:r>
            <a:r>
              <a:rPr lang="en-US"/>
              <a:t>: Kemampuan mengembangkan  (</a:t>
            </a:r>
            <a:r>
              <a:rPr lang="en-US" i="1"/>
              <a:t>develop</a:t>
            </a:r>
            <a:r>
              <a:rPr lang="en-US"/>
              <a:t>/</a:t>
            </a:r>
            <a:r>
              <a:rPr lang="en-US" i="1"/>
              <a:t>improve</a:t>
            </a:r>
            <a:r>
              <a:rPr lang="en-US"/>
              <a:t>) solusi</a:t>
            </a:r>
          </a:p>
          <a:p>
            <a:pPr marL="514350" indent="-514350">
              <a:buFont typeface="+mj-lt"/>
              <a:buAutoNum type="arabicPeriod"/>
            </a:pPr>
            <a:r>
              <a:rPr lang="en-US" b="1" u="sng">
                <a:solidFill>
                  <a:srgbClr val="00B0F0"/>
                </a:solidFill>
              </a:rPr>
              <a:t>Writing Skills</a:t>
            </a:r>
            <a:r>
              <a:rPr lang="en-US"/>
              <a:t>: Kemampuan menulis serta menyampaikan laporan secara akurat dan lengkap</a:t>
            </a:r>
          </a:p>
          <a:p>
            <a:pPr marL="514350" indent="-514350">
              <a:buFont typeface="+mj-lt"/>
              <a:buAutoNum type="arabicPeriod"/>
            </a:pPr>
            <a:r>
              <a:rPr lang="en-US" b="1" u="sng">
                <a:solidFill>
                  <a:srgbClr val="FFFF00"/>
                </a:solidFill>
              </a:rPr>
              <a:t>Business Skills </a:t>
            </a:r>
            <a:r>
              <a:rPr lang="en-US"/>
              <a:t>: Kemampuan  menjadikan penelitian menghasilkan uang</a:t>
            </a:r>
          </a:p>
          <a:p>
            <a:endParaRPr lang="en-US"/>
          </a:p>
          <a:p>
            <a:endParaRPr lang="en-US"/>
          </a:p>
        </p:txBody>
      </p:sp>
    </p:spTree>
    <p:extLst>
      <p:ext uri="{BB962C8B-B14F-4D97-AF65-F5344CB8AC3E}">
        <p14:creationId xmlns:p14="http://schemas.microsoft.com/office/powerpoint/2010/main" val="14152290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12024</TotalTime>
  <Words>698</Words>
  <Application>Microsoft Office PowerPoint</Application>
  <PresentationFormat>Widescreen</PresentationFormat>
  <Paragraphs>82</Paragraphs>
  <Slides>11</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 METODOLOGI PENELITIAN Semester Ganjil 2023-2024  MP00: Pengantar  </vt:lpstr>
      <vt:lpstr>Informasi Perkuliahan</vt:lpstr>
      <vt:lpstr>Sinopsis Mata Kuliah</vt:lpstr>
      <vt:lpstr>Capaian Pembelajaran Mata Kuliah</vt:lpstr>
      <vt:lpstr>Target Pembelajaran</vt:lpstr>
      <vt:lpstr>Topik Umum</vt:lpstr>
      <vt:lpstr>Referensi</vt:lpstr>
      <vt:lpstr>Hal-hal lain dalam Perkuliahan</vt:lpstr>
      <vt:lpstr>Tips Skill Daring yang Harus Dimiliki</vt:lpstr>
      <vt:lpstr>Latihan Konsentrasi</vt:lpstr>
      <vt:lpstr>Tugas 1</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RAPAT PROGRAM STUDI</dc:title>
  <dc:creator>setiawanhadi</dc:creator>
  <cp:lastModifiedBy>Setiawan Hadi</cp:lastModifiedBy>
  <cp:revision>1633</cp:revision>
  <cp:lastPrinted>2015-05-04T03:26:55Z</cp:lastPrinted>
  <dcterms:created xsi:type="dcterms:W3CDTF">2014-08-26T20:55:24Z</dcterms:created>
  <dcterms:modified xsi:type="dcterms:W3CDTF">2023-08-31T12:44:11Z</dcterms:modified>
</cp:coreProperties>
</file>

<file path=docProps/thumbnail.jpeg>
</file>